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2" r:id="rId3"/>
    <p:sldId id="323" r:id="rId4"/>
    <p:sldId id="314" r:id="rId5"/>
    <p:sldId id="286" r:id="rId6"/>
    <p:sldId id="287" r:id="rId7"/>
    <p:sldId id="285" r:id="rId8"/>
    <p:sldId id="282" r:id="rId9"/>
    <p:sldId id="283" r:id="rId10"/>
    <p:sldId id="261" r:id="rId11"/>
    <p:sldId id="324" r:id="rId12"/>
    <p:sldId id="325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6347-CDBF-4FAA-BA24-75B2B7BA2F8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80F6-CE6F-422E-A1B2-25B0E075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OIITBbHz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 </a:t>
            </a:r>
            <a:r>
              <a:rPr lang="en-US" dirty="0" err="1"/>
              <a:t>Quijote</a:t>
            </a:r>
            <a:r>
              <a:rPr lang="en-US" dirty="0"/>
              <a:t> de la </a:t>
            </a:r>
            <a:r>
              <a:rPr lang="en-US" dirty="0" err="1"/>
              <a:t>mancha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Plaza de </a:t>
            </a:r>
            <a:r>
              <a:rPr lang="en-US" dirty="0" err="1"/>
              <a:t>España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Madrid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799"/>
            <a:ext cx="5715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0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902-6BF2-467C-80DA-83232E58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Algo</a:t>
            </a:r>
            <a:r>
              <a:rPr lang="en-US" sz="4800" b="1" dirty="0"/>
              <a:t> de </a:t>
            </a:r>
            <a:r>
              <a:rPr lang="en-US" sz="4800" b="1" dirty="0" err="1"/>
              <a:t>información</a:t>
            </a:r>
            <a:r>
              <a:rPr lang="en-US" sz="4800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BCD4-172A-4919-AF78-769535A3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7886700" cy="4351338"/>
          </a:xfrm>
        </p:spPr>
        <p:txBody>
          <a:bodyPr/>
          <a:lstStyle/>
          <a:p>
            <a:endParaRPr lang="en-US" sz="4000" dirty="0">
              <a:solidFill>
                <a:srgbClr val="000000"/>
              </a:solidFill>
              <a:latin typeface="ITC Berkeley Oldstyle Std Bk"/>
            </a:endParaRPr>
          </a:p>
          <a:p>
            <a:endParaRPr lang="en-US" sz="4000" dirty="0">
              <a:latin typeface="ITC Berkeley Oldstyle Std Bk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FEECB-411E-49A2-BD78-7C137895CABE}"/>
              </a:ext>
            </a:extLst>
          </p:cNvPr>
          <p:cNvSpPr/>
          <p:nvPr/>
        </p:nvSpPr>
        <p:spPr>
          <a:xfrm>
            <a:off x="76200" y="297503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ITC Berkeley Oldstyle Std Bk"/>
            </a:endParaRPr>
          </a:p>
          <a:p>
            <a:endParaRPr lang="en-US" sz="1200" dirty="0">
              <a:latin typeface="ITC Berkeley Oldstyle Std Bk"/>
            </a:endParaRPr>
          </a:p>
          <a:p>
            <a:r>
              <a:rPr lang="es-ES" sz="1100" dirty="0">
                <a:latin typeface="ITC Berkeley Oldstyle Std Bk"/>
              </a:rPr>
              <a:t> </a:t>
            </a:r>
            <a:r>
              <a:rPr lang="es-ES" sz="2400" b="1" dirty="0">
                <a:solidFill>
                  <a:srgbClr val="000000"/>
                </a:solidFill>
                <a:latin typeface="Akzidenz Grotesk BE Cn"/>
              </a:rPr>
              <a:t>CLASE SOCIAL                      RESIDE EN..	                      ALONSO ES..</a:t>
            </a:r>
          </a:p>
          <a:p>
            <a:endParaRPr lang="es-ES" sz="2400" b="1" dirty="0">
              <a:solidFill>
                <a:srgbClr val="000000"/>
              </a:solidFill>
              <a:latin typeface="Akzidenz Grotesk BE Cn"/>
            </a:endParaRPr>
          </a:p>
          <a:p>
            <a:r>
              <a:rPr lang="es-ES" sz="2400" b="1" dirty="0">
                <a:solidFill>
                  <a:srgbClr val="000000"/>
                </a:solidFill>
                <a:latin typeface="Akzidenz Grotesk BE Cn"/>
              </a:rPr>
              <a:t>______________                ________________         _______________</a:t>
            </a:r>
          </a:p>
          <a:p>
            <a:endParaRPr lang="es-ES" sz="2400" b="1" dirty="0">
              <a:solidFill>
                <a:srgbClr val="000000"/>
              </a:solidFill>
              <a:latin typeface="Akzidenz Grotesk BE Cn"/>
            </a:endParaRPr>
          </a:p>
          <a:p>
            <a:r>
              <a:rPr lang="es-ES" sz="2400" b="1" dirty="0">
                <a:solidFill>
                  <a:srgbClr val="000000"/>
                </a:solidFill>
                <a:latin typeface="Akzidenz Grotesk BE Cn"/>
              </a:rPr>
              <a:t>	AFICIONES                                          CON QUIEN VIVE</a:t>
            </a:r>
          </a:p>
          <a:p>
            <a:r>
              <a:rPr lang="es-ES" sz="2400" b="1" dirty="0">
                <a:solidFill>
                  <a:srgbClr val="000000"/>
                </a:solidFill>
                <a:latin typeface="Akzidenz Grotesk BE Cn"/>
              </a:rPr>
              <a:t>      _________________	                   ___________________         	</a:t>
            </a:r>
          </a:p>
        </p:txBody>
      </p:sp>
    </p:spTree>
    <p:extLst>
      <p:ext uri="{BB962C8B-B14F-4D97-AF65-F5344CB8AC3E}">
        <p14:creationId xmlns:p14="http://schemas.microsoft.com/office/powerpoint/2010/main" val="88291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1D0C-116C-4E44-BDB8-70E5C72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compañero</a:t>
            </a:r>
            <a:r>
              <a:rPr lang="en-US" dirty="0"/>
              <a:t>/a escribe el </a:t>
            </a:r>
            <a:r>
              <a:rPr lang="en-US" dirty="0" err="1"/>
              <a:t>proceso</a:t>
            </a:r>
            <a:r>
              <a:rPr lang="en-US" dirty="0"/>
              <a:t> que </a:t>
            </a:r>
            <a:r>
              <a:rPr lang="en-US" dirty="0" err="1"/>
              <a:t>sigue</a:t>
            </a:r>
            <a:r>
              <a:rPr lang="en-US" dirty="0"/>
              <a:t> para </a:t>
            </a:r>
            <a:r>
              <a:rPr lang="en-US" dirty="0" err="1"/>
              <a:t>convertirse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caballero andante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8858-CC3E-41AD-8B90-40922FE5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1624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CFA0-D73D-4F4B-86F1-3D435462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57B1-C26F-47C7-9C90-B901EAE8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https://www.youtube.com/watch?v=ZAOIITBbHzY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90D9-6A0C-436F-AF77-887CC432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Trabaja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compañero</a:t>
            </a:r>
            <a:r>
              <a:rPr lang="en-US" dirty="0"/>
              <a:t>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B879-F386-4B9C-9EF0-43AE4E03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/>
              <a:t>¿Crees que la literatura (incluyo aquí las formas modernas de comunicación, como la tele, el </a:t>
            </a:r>
            <a:r>
              <a:rPr lang="es-ES" sz="3200" dirty="0" err="1"/>
              <a:t>cine,las</a:t>
            </a:r>
            <a:r>
              <a:rPr lang="es-ES" sz="3200" dirty="0"/>
              <a:t> redes sociales, los videojuegos, etc.) tienen la capacidad de influir en el comportamiento de la gente? Explica. </a:t>
            </a:r>
            <a:r>
              <a:rPr lang="es-ES" sz="3200" dirty="0">
                <a:solidFill>
                  <a:srgbClr val="FFC000"/>
                </a:solidFill>
              </a:rPr>
              <a:t>¿Puedes poner un ejemplo?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Si estás de acuerdo, ¿puede influir positivamente tanto como negativamente? Da un ejemplo de </a:t>
            </a:r>
            <a:r>
              <a:rPr lang="es-ES" sz="3200" dirty="0">
                <a:solidFill>
                  <a:srgbClr val="FF0000"/>
                </a:solidFill>
              </a:rPr>
              <a:t>influencia positiva </a:t>
            </a:r>
            <a:r>
              <a:rPr lang="es-ES" sz="3200" dirty="0"/>
              <a:t>y uno de </a:t>
            </a:r>
            <a:r>
              <a:rPr lang="es-ES" sz="3200" dirty="0">
                <a:solidFill>
                  <a:srgbClr val="0070C0"/>
                </a:solidFill>
              </a:rPr>
              <a:t>negativa</a:t>
            </a:r>
            <a:r>
              <a:rPr lang="es-E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052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4E5-A271-495F-9993-0D7F701E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Expresiones</a:t>
            </a:r>
            <a:r>
              <a:rPr lang="en-US" sz="4400" b="1" dirty="0"/>
              <a:t> </a:t>
            </a:r>
            <a:r>
              <a:rPr lang="en-US" sz="4400" b="1" dirty="0" err="1"/>
              <a:t>universales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0165-A7D4-487B-8F25-C7A49DFC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¿Qué quiere decir «ser un quijote»?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endParaRPr lang="es-ES" sz="3200" b="1" dirty="0"/>
          </a:p>
          <a:p>
            <a:r>
              <a:rPr lang="es-ES" sz="3200" b="1" dirty="0"/>
              <a:t>¿Qué significa «luchar contra los molinos de viento»?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444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Song Std L" pitchFamily="18" charset="-128"/>
                <a:ea typeface="Adobe Song Std L" pitchFamily="18" charset="-128"/>
              </a:rPr>
              <a:t>Un </a:t>
            </a:r>
            <a:r>
              <a:rPr lang="en-US" dirty="0" err="1">
                <a:latin typeface="Adobe Song Std L" pitchFamily="18" charset="-128"/>
                <a:ea typeface="Adobe Song Std L" pitchFamily="18" charset="-128"/>
              </a:rPr>
              <a:t>soneto</a:t>
            </a:r>
            <a:r>
              <a:rPr lang="en-US" dirty="0">
                <a:latin typeface="Adobe Song Std L" pitchFamily="18" charset="-128"/>
                <a:ea typeface="Adobe Song Std L" pitchFamily="18" charset="-128"/>
              </a:rPr>
              <a:t> a </a:t>
            </a:r>
            <a:r>
              <a:rPr lang="en-US" dirty="0" err="1">
                <a:latin typeface="Adobe Song Std L" pitchFamily="18" charset="-128"/>
                <a:ea typeface="Adobe Song Std L" pitchFamily="18" charset="-128"/>
              </a:rPr>
              <a:t>dulcinea</a:t>
            </a:r>
            <a:r>
              <a:rPr lang="en-US" dirty="0">
                <a:latin typeface="Adobe Song Std L" pitchFamily="18" charset="-128"/>
                <a:ea typeface="Adobe Song Std L" pitchFamily="18" charset="-128"/>
              </a:rPr>
              <a:t> del </a:t>
            </a:r>
            <a:r>
              <a:rPr lang="en-US" dirty="0" err="1">
                <a:latin typeface="Adobe Song Std L" pitchFamily="18" charset="-128"/>
                <a:ea typeface="Adobe Song Std L" pitchFamily="18" charset="-128"/>
              </a:rPr>
              <a:t>toboso</a:t>
            </a:r>
            <a:r>
              <a:rPr lang="en-US">
                <a:latin typeface="Adobe Song Std L" pitchFamily="18" charset="-128"/>
                <a:ea typeface="Adobe Song Std L" pitchFamily="18" charset="-128"/>
              </a:rPr>
              <a:t>…</a:t>
            </a:r>
            <a:endParaRPr lang="en-US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3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Etimología</a:t>
            </a:r>
            <a:br>
              <a:rPr lang="en-US" dirty="0"/>
            </a:br>
            <a:r>
              <a:rPr lang="en-US" dirty="0" err="1"/>
              <a:t>castilla</a:t>
            </a:r>
            <a:r>
              <a:rPr lang="en-US" dirty="0"/>
              <a:t> la </a:t>
            </a:r>
            <a:r>
              <a:rPr lang="en-US" dirty="0" err="1"/>
              <a:t>mancha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</a:rPr>
              <a:t>Castilla</a:t>
            </a:r>
            <a:r>
              <a:rPr lang="en-US" sz="4000" dirty="0"/>
              <a:t>  </a:t>
            </a:r>
            <a:r>
              <a:rPr lang="en-US" sz="4000" dirty="0" err="1"/>
              <a:t>significa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etimología</a:t>
            </a:r>
            <a:r>
              <a:rPr lang="en-US" sz="4000" dirty="0"/>
              <a:t>, «</a:t>
            </a:r>
            <a:r>
              <a:rPr lang="en-US" sz="4000" dirty="0" err="1"/>
              <a:t>tierra</a:t>
            </a:r>
            <a:r>
              <a:rPr lang="en-US" sz="4000" dirty="0"/>
              <a:t> de </a:t>
            </a:r>
            <a:r>
              <a:rPr lang="en-US" sz="4000" dirty="0" err="1"/>
              <a:t>castillos</a:t>
            </a:r>
            <a:r>
              <a:rPr lang="en-US" sz="4000" dirty="0"/>
              <a:t>». El </a:t>
            </a:r>
            <a:r>
              <a:rPr lang="en-US" sz="4000" dirty="0" err="1"/>
              <a:t>término</a:t>
            </a:r>
            <a:r>
              <a:rPr lang="en-US" sz="4000" dirty="0"/>
              <a:t> </a:t>
            </a:r>
            <a:r>
              <a:rPr lang="en-US" sz="4000" dirty="0" err="1"/>
              <a:t>vendría</a:t>
            </a:r>
            <a:r>
              <a:rPr lang="en-US" sz="4000" dirty="0"/>
              <a:t> del </a:t>
            </a:r>
            <a:r>
              <a:rPr lang="en-US" sz="4000" dirty="0" err="1"/>
              <a:t>latín</a:t>
            </a:r>
            <a:r>
              <a:rPr lang="en-US" sz="4000" dirty="0"/>
              <a:t> castellum.</a:t>
            </a:r>
          </a:p>
        </p:txBody>
      </p:sp>
    </p:spTree>
    <p:extLst>
      <p:ext uri="{BB962C8B-B14F-4D97-AF65-F5344CB8AC3E}">
        <p14:creationId xmlns:p14="http://schemas.microsoft.com/office/powerpoint/2010/main" val="167369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Castilla</a:t>
            </a:r>
            <a:r>
              <a:rPr lang="en-US" dirty="0"/>
              <a:t> la Mancha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/>
              <a:t> Procede de la lengua árabe durante la ocupación musulmana de la península Ibérica, y que procede el topónimo "</a:t>
            </a:r>
            <a:r>
              <a:rPr lang="es-ES" sz="3600" dirty="0">
                <a:solidFill>
                  <a:srgbClr val="0070C0"/>
                </a:solidFill>
              </a:rPr>
              <a:t>Mancha</a:t>
            </a:r>
            <a:r>
              <a:rPr lang="es-ES" sz="3600" dirty="0"/>
              <a:t>", pronunciado como </a:t>
            </a:r>
            <a:r>
              <a:rPr lang="es-ES" sz="3600" dirty="0" err="1">
                <a:solidFill>
                  <a:srgbClr val="0070C0"/>
                </a:solidFill>
              </a:rPr>
              <a:t>Manxaf</a:t>
            </a:r>
            <a:r>
              <a:rPr lang="es-ES" sz="3600" dirty="0">
                <a:solidFill>
                  <a:srgbClr val="0070C0"/>
                </a:solidFill>
              </a:rPr>
              <a:t> o Al-</a:t>
            </a:r>
            <a:r>
              <a:rPr lang="es-ES" sz="3600" dirty="0" err="1">
                <a:solidFill>
                  <a:srgbClr val="0070C0"/>
                </a:solidFill>
              </a:rPr>
              <a:t>Manshaf</a:t>
            </a:r>
            <a:r>
              <a:rPr lang="es-ES" sz="3600" dirty="0"/>
              <a:t>, que se traduce como "tierra sin agua“.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448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4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Ciudad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" y="1371600"/>
            <a:ext cx="452160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3986136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9545"/>
            <a:ext cx="4187171" cy="40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276465"/>
            <a:ext cx="3639658" cy="27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2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Albacete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447799"/>
            <a:ext cx="4745182" cy="26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495800"/>
            <a:ext cx="5238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44627" cy="251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1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236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Song Std L</vt:lpstr>
      <vt:lpstr>Akzidenz Grotesk BE Cn</vt:lpstr>
      <vt:lpstr>Arial</vt:lpstr>
      <vt:lpstr>Calibri</vt:lpstr>
      <vt:lpstr>Calibri Light</vt:lpstr>
      <vt:lpstr>ITC Berkeley Oldstyle Std Bk</vt:lpstr>
      <vt:lpstr>Office Theme</vt:lpstr>
      <vt:lpstr>Don Quijote de la mancha</vt:lpstr>
      <vt:lpstr>Trabaja con tu compañero/a</vt:lpstr>
      <vt:lpstr>Expresiones universales</vt:lpstr>
      <vt:lpstr>Un soneto a dulcinea del toboso…</vt:lpstr>
      <vt:lpstr>Etimología castilla la mancha</vt:lpstr>
      <vt:lpstr>Castilla la Mancha</vt:lpstr>
      <vt:lpstr>PowerPoint Presentation</vt:lpstr>
      <vt:lpstr>Ciudad Real</vt:lpstr>
      <vt:lpstr>Albacete</vt:lpstr>
      <vt:lpstr>Plaza de España en Madrid</vt:lpstr>
      <vt:lpstr>Algo de información…</vt:lpstr>
      <vt:lpstr>Con tu compañero/a escribe el proceso que sigue para convertirse en caballero andante</vt:lpstr>
      <vt:lpstr>PowerPoint Presentation</vt:lpstr>
    </vt:vector>
  </TitlesOfParts>
  <Company>Scarsdale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Quijote y Sancho</dc:title>
  <dc:creator>Scarsdale High School</dc:creator>
  <cp:lastModifiedBy>Francisco Ormazabal-Orta</cp:lastModifiedBy>
  <cp:revision>90</cp:revision>
  <dcterms:created xsi:type="dcterms:W3CDTF">2012-10-24T18:57:43Z</dcterms:created>
  <dcterms:modified xsi:type="dcterms:W3CDTF">2019-10-28T14:05:23Z</dcterms:modified>
</cp:coreProperties>
</file>